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2" r:id="rId1"/>
  </p:sldMasterIdLst>
  <p:notesMasterIdLst>
    <p:notesMasterId r:id="rId42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32"/>
    <p:restoredTop sz="94659"/>
  </p:normalViewPr>
  <p:slideViewPr>
    <p:cSldViewPr snapToGrid="0" snapToObjects="1">
      <p:cViewPr varScale="1">
        <p:scale>
          <a:sx n="127" d="100"/>
          <a:sy n="127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13E7D-3A0D-0F43-A348-092B20D5C53E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0DCC9-11B4-814E-9F82-4ADEE3377D8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977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85%B8%EC%9D%B4%EC%A6%88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0DCC9-11B4-814E-9F82-4ADEE3377D8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46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0DCC9-11B4-814E-9F82-4ADEE3377D8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08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고분산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 알고리즘은 트레이닝 셋을 잘 표현하기는 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지나치게 큰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노이즈"/>
              </a:rPr>
              <a:t>노이즈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아예 부적절한 트레이닝 데이터까지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위험이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고편향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 알고리즘은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 거의 없는 단순한 모델을 제시하지만 트레이닝 데이터로부터 중요한 규칙성을 제대로 포착하지 못하는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과소적합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underfitting)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 발생한다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0DCC9-11B4-814E-9F82-4ADEE3377D8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021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7557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340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4352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3763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846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0708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9660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31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006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21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71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282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578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516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02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859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7875C-6417-C64E-B9EC-9106CC995225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3FC2E1C-8805-7D49-BF14-0C842C4DD0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639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D3AC-E873-E64C-A0B5-61FD95D71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 4. Model training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EFDF87-A9AB-A44B-9860-B495EAD15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kumimoji="1" lang="en-US" altLang="ko-KR" dirty="0"/>
          </a:p>
          <a:p>
            <a:pPr algn="l"/>
            <a:r>
              <a:rPr kumimoji="1" lang="ko-KR" altLang="en-US" dirty="0"/>
              <a:t>정지호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872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4.2.1 Batch gradient descent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Batch gradient descent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는 매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경사하강법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에서 전체 훈련 세트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대해 계산한다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따라서 훈련 세트가 커질수록 계산 속도가 많이 느려진다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하지만 경사하강법은 특성 수에는 민감하지 않기 때문에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수십만 개의 특성에서 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regression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수행한다면 정규방정식보다 경사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하강법을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사용하는 편이 빠르다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*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경사하강법의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𝑛𝑒𝑥𝑡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𝑠𝑡𝑒𝑝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kumimoji="1"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learning rate</a:t>
                </a:r>
                <a:endParaRPr kumimoji="1"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  <a:blipFill>
                <a:blip r:embed="rId2"/>
                <a:stretch>
                  <a:fillRect l="-739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48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30E8A4-7A4B-9F49-ADE4-3C04A342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06" y="4223449"/>
            <a:ext cx="6445852" cy="262608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6" y="2011680"/>
            <a:ext cx="10303233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4.2.1 Batch gradient descent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학습률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회 반복 실시한 결과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theta=</a:t>
            </a:r>
            <a:r>
              <a:rPr kumimoji="1" lang="en-US" altLang="ko-KR" sz="2000" dirty="0"/>
              <a:t> [4.1325, 2.8893]</a:t>
            </a:r>
            <a:r>
              <a:rPr kumimoji="1" lang="ko-KR" altLang="en-US" sz="2000" dirty="0"/>
              <a:t>로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정규방정식으로 구한 값과 같다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06F6C2-8FB1-F041-A1FF-03A2D3B44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16"/>
          <a:stretch/>
        </p:blipFill>
        <p:spPr>
          <a:xfrm>
            <a:off x="6142455" y="2011680"/>
            <a:ext cx="4036729" cy="1933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7CE25-DE08-8743-8D3B-66A865DB0E39}"/>
              </a:ext>
            </a:extLst>
          </p:cNvPr>
          <p:cNvSpPr txBox="1"/>
          <p:nvPr/>
        </p:nvSpPr>
        <p:spPr>
          <a:xfrm>
            <a:off x="2935705" y="6554804"/>
            <a:ext cx="6323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&lt;</a:t>
            </a:r>
            <a:r>
              <a:rPr kumimoji="1" lang="ko-KR" altLang="en-US" sz="1400" dirty="0"/>
              <a:t>여러가지 </a:t>
            </a:r>
            <a:r>
              <a:rPr kumimoji="1" lang="ko-KR" altLang="en-US" sz="1400" dirty="0" err="1"/>
              <a:t>학습률에</a:t>
            </a:r>
            <a:r>
              <a:rPr kumimoji="1" lang="ko-KR" altLang="en-US" sz="1400" dirty="0"/>
              <a:t> 대한 경사 </a:t>
            </a:r>
            <a:r>
              <a:rPr kumimoji="1" lang="ko-KR" altLang="en-US" sz="1400" dirty="0" err="1"/>
              <a:t>하강법</a:t>
            </a:r>
            <a:r>
              <a:rPr kumimoji="1" lang="ko-KR" altLang="en-US" sz="1400" dirty="0"/>
              <a:t> 예시</a:t>
            </a:r>
            <a:r>
              <a:rPr kumimoji="1" lang="en-US" altLang="ko-KR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9875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5D9361-08A5-A143-958E-8CF3DF7A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52" y="2049385"/>
            <a:ext cx="5338946" cy="378533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6" y="2011680"/>
            <a:ext cx="5871868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4.2.2 Stochastic gradient descent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Stochastic gradient descent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매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한 개의 샘플을 무작위로 선택하고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하나의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샘플에 대한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계산한다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매 반복에서 하나의 샘플만 있으면 되므로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매우 큰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도 빠르게 훈련시킬 수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하지만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확률적이기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때문에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gradient descent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보다 불안정하다는 단점이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kumimoji="1"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44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6170251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4.2.2 Stochastic gradient descent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만일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오른쪽 그림과 같이 매우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불규칙하다면 알고리즘이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건너뛸 수 있도록 도와주므로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descent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gradient descent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보다 전역 최솟값을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찾을 가능성이 더 높다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무작위성은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건너뛸 수 있어 좋지만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전역 최소값에 정확히 다다르지 못한다는 단점이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kumimoji="1"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972DE7-CBE3-4B45-B8D8-C0556CB7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371" y="1882485"/>
            <a:ext cx="3244172" cy="28526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1FC957-1F09-BF49-904F-06FA1150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246" y="4535366"/>
            <a:ext cx="3167308" cy="22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6170251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4.2.2 Stochastic gradient descent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이러한 딜레마를 해결하기 위해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학습률을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점진적으로 감소시키는 방법을 사용한다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매 반복에서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학습률을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결정하는 함수를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schedule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 부른다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학습률이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너무 빨리 줄어들면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빠지거나 최솟값까지 가는 도중 멈출 수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반면 너무 천천히 줄어들면 최솟값 주변을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오랫동안 머물거나 훈련을 일찍 중지시켜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머무르게 할 수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</a:t>
            </a:r>
            <a:endParaRPr kumimoji="1"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D916A9-8EEC-5A44-BE87-893D0A1C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314" y="4460505"/>
            <a:ext cx="3696101" cy="23623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41DE91-86AC-3E4A-A099-CC8E2B9C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983" y="2011680"/>
            <a:ext cx="3176425" cy="2166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D4381-2DBC-A648-9101-725E7F4ABB0B}"/>
              </a:ext>
            </a:extLst>
          </p:cNvPr>
          <p:cNvSpPr txBox="1"/>
          <p:nvPr/>
        </p:nvSpPr>
        <p:spPr>
          <a:xfrm>
            <a:off x="7189984" y="4152754"/>
            <a:ext cx="387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theta: [4.0767, 2.9044]</a:t>
            </a:r>
          </a:p>
        </p:txBody>
      </p:sp>
    </p:spTree>
    <p:extLst>
      <p:ext uri="{BB962C8B-B14F-4D97-AF65-F5344CB8AC3E}">
        <p14:creationId xmlns:p14="http://schemas.microsoft.com/office/powerpoint/2010/main" val="381498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4.2.2 Mini-batch gradient descent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전체 훈련 세트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(batch)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나 하나의 샘플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(stochastic)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기반으로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계산하는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것이 아니라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임의의 작은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set (mini-batch)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대해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계산한다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A77E5-6542-8F4D-95E9-7F634C9A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207" y="3518925"/>
            <a:ext cx="5932838" cy="32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7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Polynomial Regression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비선형 데이터를 학습하는데도 선형 모델을 사용할 수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특성의 거듭제곱을 새로운 특성으로 추가하고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확장된 특성을 포함한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선형 모델을 훈련시키는 것을 다항 회귀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(Polynomial Regression)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라 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Polynomial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4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Polynomial Regression</a:t>
            </a:r>
          </a:p>
          <a:p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Polynomial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33C345-6E95-DF4B-901A-FDDD20A52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93"/>
          <a:stretch/>
        </p:blipFill>
        <p:spPr>
          <a:xfrm>
            <a:off x="1015130" y="2535518"/>
            <a:ext cx="5178101" cy="2363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42D1AC-B8F2-BF42-88E5-520FBD88A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239" y="2305498"/>
            <a:ext cx="4793364" cy="310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A7EE07-0548-CE49-AB31-4469283BC8F2}"/>
                  </a:ext>
                </a:extLst>
              </p:cNvPr>
              <p:cNvSpPr txBox="1"/>
              <p:nvPr/>
            </p:nvSpPr>
            <p:spPr>
              <a:xfrm>
                <a:off x="1015130" y="5245768"/>
                <a:ext cx="10361473" cy="1203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Result: [0.49017427  1.04446029  1.95174469]</a:t>
                </a:r>
              </a:p>
              <a:p>
                <a:r>
                  <a:rPr kumimoji="1" lang="en-US" altLang="ko-KR" dirty="0"/>
                  <a:t>    =&gt;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=0.49</m:t>
                    </m:r>
                    <m:sSubSup>
                      <m:sSub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+1.04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+1.95</m:t>
                    </m:r>
                  </m:oMath>
                </a14:m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en-US" altLang="ko-KR" dirty="0"/>
                  <a:t>    *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=0.5</m:t>
                    </m:r>
                    <m:sSubSup>
                      <m:sSub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+1.0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+2.0+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𝑔𝑎𝑢𝑠𝑠𝑖𝑎𝑛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r>
                  <a:rPr kumimoji="1" lang="ko-KR" altLang="en-US" dirty="0"/>
                  <a:t>인 원래 식과 유사하게 예측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A7EE07-0548-CE49-AB31-4469283BC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0" y="5245768"/>
                <a:ext cx="10361473" cy="1203535"/>
              </a:xfrm>
              <a:prstGeom prst="rect">
                <a:avLst/>
              </a:prstGeom>
              <a:blipFill>
                <a:blip r:embed="rId5"/>
                <a:stretch>
                  <a:fillRect l="-490" t="-2083"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39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8566A4-4CC4-2340-8D43-779AFE463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792" y="3058021"/>
            <a:ext cx="6099208" cy="379997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Learning Curves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고차 다항 회귀를 적용하면 보통 선형회귀보다 훨씬 더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잘 맞게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구성하려 할 것이다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오른쪽 그림은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차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차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300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차 다항 회귀 모델을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이전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차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data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적용시킨 결과이다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선형 모델은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underfitting, 300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차 회귀 모델은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나타나는 것을 확인할 수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Learning Curves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75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041CF41-3C1E-394B-8C0C-91CB66F2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12" y="2663238"/>
            <a:ext cx="5867009" cy="357564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Learning Curves</a:t>
            </a:r>
          </a:p>
          <a:p>
            <a:endParaRPr kumimoji="1"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Learning Curves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BCFDE-94FC-4B4F-826C-658E5894E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39"/>
          <a:stretch/>
        </p:blipFill>
        <p:spPr>
          <a:xfrm>
            <a:off x="1257942" y="2768828"/>
            <a:ext cx="4343961" cy="1966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861F7-0629-824D-96B7-26A2F945F522}"/>
              </a:ext>
            </a:extLst>
          </p:cNvPr>
          <p:cNvSpPr txBox="1"/>
          <p:nvPr/>
        </p:nvSpPr>
        <p:spPr>
          <a:xfrm>
            <a:off x="1126156" y="5005137"/>
            <a:ext cx="56885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오른쪽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curve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전형적인 모습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(simple linear regression)</a:t>
            </a:r>
          </a:p>
          <a:p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두 곡선이 높은 오차에서 가까이 근접해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수평한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구간을 만든다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50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일반적으로 선형 회귀 모델은 다음과 같은 식을 이용해 예측을 실시한다</a:t>
                </a:r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ko-KR" altLang="en-US" sz="1400" b="0" i="1" smtClean="0">
                        <a:latin typeface="Cambria Math" panose="02040503050406030204" pitchFamily="18" charset="0"/>
                      </a:rPr>
                      <m:t>예측값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1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</a:rPr>
                      <m:t>특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</a:rPr>
                      <m:t>성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</a:rPr>
                      <m:t>수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</a:rPr>
                      <m:t>번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</a:rPr>
                      <m:t>째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</a:rPr>
                      <m:t>특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</a:rPr>
                      <m:t>성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</a:rPr>
                      <m:t>값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번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째 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모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델 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파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라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미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터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편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향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과 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가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중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치</m:t>
                    </m:r>
                  </m:oMath>
                </a14:m>
                <a:r>
                  <a:rPr kumimoji="1" lang="en-US" altLang="ko-KR" sz="14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을 </m:t>
                    </m:r>
                    <m:r>
                      <a:rPr kumimoji="1"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포</m:t>
                    </m:r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함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kumimoji="1"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위 식의 벡터 형태는 다음과 같다</a:t>
                </a:r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:endParaRPr kumimoji="1"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  <a:blipFill>
                <a:blip r:embed="rId2"/>
                <a:stretch>
                  <a:fillRect l="-739" t="-10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Linear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95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Learning Curves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오른쪽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그림은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차 다항 회귀 모델의 학습 곡선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training data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오차가 앞선 일반 선형 회귀 모델에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비해 훨씬 낮다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Training set size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커져도 두 곡선 사이에 공간이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존재한다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overfitting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특징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더 큰 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사용하면 두 곡선이 점점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가까워진다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* 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 model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개선하는 한 가지 방법은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검증 오차가 훈련 오차에 근접할 때 까지 더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많은 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r>
              <a:rPr kumimoji="1"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추가하는 것이다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Learning Curves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C2CA63-D027-254F-82C3-20D61C8A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48" y="3676850"/>
            <a:ext cx="5213536" cy="3111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2695A2-90C4-2348-B97E-A297DDC34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447" y="2501305"/>
            <a:ext cx="4586246" cy="9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9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</a:t>
            </a:r>
            <a:r>
              <a:rPr lang="en" altLang="ko-KR" sz="2400" dirty="0"/>
              <a:t>The Bias/Variance tradeoff</a:t>
            </a:r>
            <a:endParaRPr kumimoji="1"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" altLang="ko-KR" dirty="0"/>
              <a:t>Bias</a:t>
            </a:r>
          </a:p>
          <a:p>
            <a:pPr marL="0" indent="0" fontAlgn="base">
              <a:buNone/>
            </a:pPr>
            <a:r>
              <a:rPr lang="en" altLang="ko-KR" dirty="0"/>
              <a:t>	 </a:t>
            </a:r>
            <a:r>
              <a:rPr lang="ko-KR" altLang="en-US" dirty="0"/>
              <a:t>일반화 오차 중에서 편향은 잘못된 가정에 의해 발생한다</a:t>
            </a:r>
            <a:r>
              <a:rPr lang="en-US" altLang="ko-KR" dirty="0"/>
              <a:t>. (</a:t>
            </a:r>
            <a:r>
              <a:rPr lang="ko-KR" altLang="en-US" dirty="0"/>
              <a:t>예로 </a:t>
            </a:r>
            <a:r>
              <a:rPr lang="en-US" altLang="ko-KR" dirty="0"/>
              <a:t>2</a:t>
            </a:r>
            <a:r>
              <a:rPr lang="ko-KR" altLang="en-US" dirty="0"/>
              <a:t>차원 데이터를 선형으로 가정</a:t>
            </a:r>
            <a:r>
              <a:rPr lang="en-US" altLang="ko-KR" dirty="0"/>
              <a:t>)</a:t>
            </a:r>
          </a:p>
          <a:p>
            <a:pPr marL="0" indent="0" fontAlgn="base">
              <a:buNone/>
            </a:pPr>
            <a:r>
              <a:rPr lang="en-US" altLang="ko-KR" dirty="0"/>
              <a:t>	</a:t>
            </a:r>
            <a:r>
              <a:rPr lang="ko-KR" altLang="en-US" dirty="0"/>
              <a:t>* </a:t>
            </a:r>
            <a:r>
              <a:rPr lang="en-US" altLang="ko-KR" dirty="0"/>
              <a:t>bias</a:t>
            </a:r>
            <a:r>
              <a:rPr lang="ko-KR" altLang="en-US" dirty="0"/>
              <a:t>가 큰 모델은 </a:t>
            </a:r>
            <a:r>
              <a:rPr lang="en-US" altLang="ko-KR" dirty="0"/>
              <a:t>training data</a:t>
            </a:r>
            <a:r>
              <a:rPr lang="ko-KR" altLang="en-US" dirty="0"/>
              <a:t>에 </a:t>
            </a:r>
            <a:r>
              <a:rPr lang="en-US" altLang="ko-KR" dirty="0"/>
              <a:t>underfitting</a:t>
            </a:r>
            <a:r>
              <a:rPr lang="ko-KR" altLang="en-US" dirty="0"/>
              <a:t>되기 쉽다</a:t>
            </a:r>
            <a:r>
              <a:rPr lang="en-US" altLang="ko-KR" dirty="0"/>
              <a:t>.</a:t>
            </a:r>
            <a:endParaRPr lang="en" altLang="ko-KR" dirty="0"/>
          </a:p>
          <a:p>
            <a:pPr fontAlgn="base"/>
            <a:endParaRPr lang="en" altLang="ko-KR" dirty="0"/>
          </a:p>
          <a:p>
            <a:pPr fontAlgn="base"/>
            <a:r>
              <a:rPr lang="en" altLang="ko-KR" dirty="0"/>
              <a:t>Variance</a:t>
            </a:r>
          </a:p>
          <a:p>
            <a:pPr marL="0" indent="0" fontAlgn="base">
              <a:buNone/>
            </a:pPr>
            <a:r>
              <a:rPr lang="en" altLang="ko-KR" i="1" dirty="0"/>
              <a:t>	</a:t>
            </a:r>
            <a:r>
              <a:rPr lang="ko-KR" altLang="en-US" dirty="0"/>
              <a:t>분산은 </a:t>
            </a:r>
            <a:r>
              <a:rPr lang="en-US" altLang="ko-KR" dirty="0"/>
              <a:t>training data</a:t>
            </a:r>
            <a:r>
              <a:rPr lang="ko-KR" altLang="en-US" dirty="0"/>
              <a:t>에 있는 작은 변동에 모델이 과도하게 민감하기 때문에 나타난다</a:t>
            </a:r>
            <a:r>
              <a:rPr lang="en" altLang="ko-KR" dirty="0"/>
              <a:t>.</a:t>
            </a:r>
          </a:p>
          <a:p>
            <a:pPr marL="0" indent="0" fontAlgn="base">
              <a:buNone/>
            </a:pPr>
            <a:r>
              <a:rPr lang="en" altLang="ko-KR" dirty="0"/>
              <a:t>	</a:t>
            </a:r>
            <a:r>
              <a:rPr lang="ko-KR" altLang="en-US" dirty="0"/>
              <a:t>*</a:t>
            </a:r>
            <a:r>
              <a:rPr lang="en-US" altLang="ko-KR" dirty="0"/>
              <a:t> </a:t>
            </a:r>
            <a:r>
              <a:rPr lang="ko-KR" altLang="en-US" dirty="0"/>
              <a:t>자유도가 높은 회귀 모델</a:t>
            </a:r>
            <a:r>
              <a:rPr lang="en-US" altLang="ko-KR" dirty="0"/>
              <a:t>(ex. </a:t>
            </a:r>
            <a:r>
              <a:rPr lang="ko-KR" altLang="en-US" dirty="0"/>
              <a:t>고차 다항 회귀 모델</a:t>
            </a:r>
            <a:r>
              <a:rPr lang="en-US" altLang="ko-KR" dirty="0"/>
              <a:t>)</a:t>
            </a:r>
            <a:r>
              <a:rPr lang="ko-KR" altLang="en-US" dirty="0"/>
              <a:t>이 높은 분산을 가지기 쉬워 </a:t>
            </a:r>
            <a:r>
              <a:rPr lang="en-US" altLang="ko-KR" dirty="0"/>
              <a:t>training data</a:t>
            </a:r>
            <a:r>
              <a:rPr lang="ko-KR" altLang="en-US" dirty="0"/>
              <a:t>에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	  overfitting</a:t>
            </a:r>
            <a:r>
              <a:rPr lang="ko-KR" altLang="en-US" dirty="0"/>
              <a:t>되는 경향이 있다</a:t>
            </a:r>
            <a:r>
              <a:rPr lang="en-US" altLang="ko-KR" dirty="0"/>
              <a:t>.</a:t>
            </a:r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	</a:t>
            </a:r>
            <a:r>
              <a:rPr lang="ko-KR" altLang="en-US" dirty="0"/>
              <a:t>◎ 모델의 복잡도가 커지면 통상적으로 분산이 늘어나고 편향은 줄어든다</a:t>
            </a:r>
            <a:r>
              <a:rPr lang="en-US" altLang="ko-KR" dirty="0"/>
              <a:t>, </a:t>
            </a:r>
            <a:r>
              <a:rPr lang="ko-KR" altLang="en-US" dirty="0"/>
              <a:t>반대로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	    </a:t>
            </a:r>
            <a:r>
              <a:rPr lang="ko-KR" altLang="en-US" dirty="0"/>
              <a:t>모델의 복잡도가 줄어들면 편향이 커지고 분산이 작아진다</a:t>
            </a:r>
            <a:r>
              <a:rPr lang="en-US" altLang="ko-KR" dirty="0"/>
              <a:t>.</a:t>
            </a:r>
            <a:endParaRPr lang="en" altLang="ko-KR" dirty="0"/>
          </a:p>
          <a:p>
            <a:pPr fontAlgn="base"/>
            <a:endParaRPr lang="en" altLang="ko-KR" dirty="0"/>
          </a:p>
          <a:p>
            <a:pPr fontAlgn="base"/>
            <a:endParaRPr lang="en" altLang="ko-KR" dirty="0"/>
          </a:p>
          <a:p>
            <a:pPr marL="0" indent="0">
              <a:buNone/>
            </a:pP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Learning Curves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50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 Regularized Linear Models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overfitting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감소시키는 좋은 방법은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규제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제한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하는 것이다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예를 들어 다항 회귀 모델은 다항식의 차수를 감소 시키는 방법으로 규제할 수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Linear regression 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보통 모델의 가중치를 제한함으로써 규제를 가한다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Ridge Regression, Lasso Regression, Elastic Net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등이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 Regularized Linear Models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67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4.5.1 Ridge Regression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Ridge regression (</a:t>
                </a:r>
                <a:r>
                  <a:rPr kumimoji="1" lang="en-US" altLang="ko-KR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Tikhonov regularization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는 선형 회귀 모델에 규제를 가해 만든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Regularization term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인 </a:t>
                </a:r>
                <a14:m>
                  <m:oMath xmlns:m="http://schemas.openxmlformats.org/officeDocument/2006/math">
                    <m:r>
                      <a:rPr kumimoji="1" lang="ko-KR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kumimoji="1" lang="ko-KR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추가된다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이는 학습 알고리즘을 데이터에 맞추는 것 뿐 아니라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모델의 가중치가 가능한 작게 유지되도록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regularization term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훈련 기간에만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추가된다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hyper parameter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인 </a:t>
                </a:r>
                <a14:m>
                  <m:oMath xmlns:m="http://schemas.openxmlformats.org/officeDocument/2006/math">
                    <m:r>
                      <a:rPr kumimoji="1" lang="ko-KR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는 어느 정도로 모델을 규제할 지 결정한다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아래 식은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Ridge regression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이다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kumimoji="1" lang="ko-KR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2"/>
                <a:stretch>
                  <a:fillRect l="-685" t="-783" b="-12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 Regularized Linear Models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216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4.5.1 Ridge Regression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아래는 몇 가지 </a:t>
                </a:r>
                <a14:m>
                  <m:oMath xmlns:m="http://schemas.openxmlformats.org/officeDocument/2006/math">
                    <m:r>
                      <a:rPr kumimoji="1" lang="ko-KR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 사용해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ridge model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훈련시킨 결과이다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왼쪽은 단순 선형 회귀 모델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오른쪽은 다항 회귀 모델을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나타낸다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우측 그래프에서</a:t>
                </a:r>
                <a14:m>
                  <m:oMath xmlns:m="http://schemas.openxmlformats.org/officeDocument/2006/math">
                    <m:r>
                      <a:rPr kumimoji="1" lang="ko-KR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값이 작아질수록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그래프가 직선에 가까워진다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(bias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는 커지고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는 작아진다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2"/>
                <a:stretch>
                  <a:fillRect l="-685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 Regularized Linear Models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96A7BB-C1BC-6A49-91BE-909C606E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67" y="3031957"/>
            <a:ext cx="7444582" cy="37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77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4.5.2 Lasso(Least Absolute Shrinkage and Selection Operator) Regression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Lasso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ridge regression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과 비슷하지만 조금 다른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사용한다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아래는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Lasso regression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d>
                        <m:d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kumimoji="1" lang="ko-KR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Lasso regression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중요한 특징은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덜 중요한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가중치를 완전히 제거하려고 한다는 점이다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2"/>
                <a:stretch>
                  <a:fillRect l="-685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4.5 Regularized Linear Models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BA02FC-F968-9240-82D4-BE86414B5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273" y="4354586"/>
            <a:ext cx="4916837" cy="25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57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Ridge</a:t>
            </a:r>
            <a:r>
              <a: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Lasso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ex) 10,000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변수를 가진 큰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존재한다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그리고 이 변수들 중에는 서로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correlate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된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변수들이 존재한다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1) Ridge regression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사용하면 모든 변수를 가지고 오면서 계수 값을 줄일 것이다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하지만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문제는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만개의 변수를 그대로 유지하므로 여전히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복잡한 상태이다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이는 모델 성능 저하에 영향을 미칠 수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2) Lasso regression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적용하면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correlate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된 변수들 중에서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단 한개의 변수만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채택하고 다른 변수들의 계수를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으로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바꾼다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이는 정보가 손실됨에 따라 정확성이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떨어지는 결과를 가져올 수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4.5 Regularized Linear Models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2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4.5.3 Elastic Net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Elastic Net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 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절충한 모델이다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Regularization term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term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단순히 더해서 사용하며 혼합 비율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(r)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사용해 조절한다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r=0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이면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Ridge, r=1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이면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 regression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 같아진다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대부분의 경우 약간의 규제가 있는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사용하는 것이 좋으므로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사용하는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것을 기본으로 하고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실제로 쓰이는 특성이 몇 개 뿐이라고 의심되면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나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Net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사용하는 것이 좋다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4.5 Regularized Linear Models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9CFE6-1B70-154A-BD8C-5ABCDD1B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561" y="3967042"/>
            <a:ext cx="4744519" cy="7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0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878D67-7090-DB4E-9642-5FD8E6BB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65" y="3359218"/>
            <a:ext cx="5443534" cy="349878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4.5.4 Early Stopping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반복적인 학습 알고리즘을 규제하는 다른 방법으로는 검증 에러가 최솟값에 도달할 때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훈련을 중지시키는 것이다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오른쪽 그림은 경사하강법으로 훈련시킨 고차원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다항 회귀 모델이다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Epoch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약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정도에서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가장 적게 나타나지만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증가하며 다시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증가하는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현상이 나타난다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Early stopping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적용하면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약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 때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훈련이 종료되고 최적의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파라미터를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반환한다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4.5 Regularized Linear Models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06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Logistic regression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특정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속할 확률을 추정하는데 널리 사용된다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추정 확률이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넘으면 모델은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해당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속한다고 예측한다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6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regression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목적</a:t>
                </a: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Mean Square Error(MSE)</a:t>
                </a:r>
                <a:r>
                  <a:rPr kumimoji="1" lang="ko-KR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최소화하는 </a:t>
                </a:r>
                <a14:m>
                  <m:oMath xmlns:m="http://schemas.openxmlformats.org/officeDocument/2006/math">
                    <m:r>
                      <a:rPr kumimoji="1"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찾아내는 것</a:t>
                </a:r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 (MSE)</a:t>
                </a:r>
              </a:p>
              <a:p>
                <a:pPr marL="0" indent="0" algn="ctr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400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kumimoji="1" lang="en-US" altLang="ko-KR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40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kumimoji="1" lang="en-US" altLang="ko-KR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kumimoji="1" lang="en-US" altLang="ko-KR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kumimoji="1" lang="en-US" altLang="ko-KR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1" lang="en-US" altLang="ko-KR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ko-KR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ko-KR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kumimoji="1"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  <a:blipFill>
                <a:blip r:embed="rId2"/>
                <a:stretch>
                  <a:fillRect l="-739" t="-10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Linear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07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4.6.1 Estimating Probabilities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선형 회귀 모델과 같이 입력 특성의 가중치 합을 계산하고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bias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더한다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대신 선형 회귀처럼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결과를 바로 출력하지 않고 결과값의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출력한다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아래는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 regression model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확률 추정 벡터 표현식이다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1" lang="en-US" altLang="ko-KR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kumimoji="1" lang="ko-KR" alt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는 </a:t>
                </a:r>
                <a:r>
                  <a:rPr kumimoji="1" lang="en-US" altLang="ko-KR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logistic/logic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이라 부르며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과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사이 값을 출력하는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kumimoji="1" lang="en-US" altLang="ko-KR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2"/>
                <a:stretch>
                  <a:fillRect l="-685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26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F127F-B471-EC4C-9213-FA82DFE0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758" y="2433213"/>
            <a:ext cx="5338001" cy="1703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4.6.1 Estimating Probabilities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Logistic function</a:t>
                </a:r>
                <a:endParaRPr kumimoji="1" lang="en-US" altLang="ko-KR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20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(−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kumimoji="1" lang="en-US" altLang="ko-KR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Logistic regression function</a:t>
                </a:r>
                <a:r>
                  <a:rPr kumimoji="1" lang="ko-KR" alt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</a:t>
                </a:r>
                <a:r>
                  <a:rPr kumimoji="1" lang="en-US" altLang="ko-KR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x</a:t>
                </a:r>
                <a:r>
                  <a:rPr kumimoji="1" lang="ko-KR" alt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가 양성 클래스에 속할 확률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추정하면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이에 대한 예측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쉽게 구할 수 있다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0    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20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&lt;0.5</m:t>
                              </m:r>
                              <m:r>
                                <a:rPr kumimoji="1" lang="ko-KR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일</m:t>
                              </m:r>
                              <m:r>
                                <a:rPr kumimoji="1" lang="ko-KR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kumimoji="1" lang="ko-KR" alt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경</m:t>
                              </m:r>
                              <m:r>
                                <a:rPr kumimoji="1" lang="ko-KR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우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1    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0.5</m:t>
                              </m:r>
                              <m:r>
                                <a:rPr kumimoji="1" lang="ko-KR" alt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일</m:t>
                              </m:r>
                              <m:r>
                                <a:rPr kumimoji="1" lang="ko-KR" alt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kumimoji="1" lang="ko-KR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경</m:t>
                              </m:r>
                              <m:r>
                                <a:rPr kumimoji="1" lang="ko-KR" alt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우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◎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t&lt;0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이면</a:t>
                </a:r>
                <a:r>
                  <a:rPr kumimoji="1" lang="en-US" altLang="ko-KR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&lt;0.5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이고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kumimoji="1" lang="ko-KR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kumimoji="1" lang="en-US" altLang="ko-KR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kumimoji="1" lang="ko-KR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이</m:t>
                    </m:r>
                    <m:r>
                      <a:rPr kumimoji="1" lang="ko-KR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면</m:t>
                    </m:r>
                    <m:r>
                      <a:rPr kumimoji="1" lang="ko-KR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kumimoji="1" lang="ko-KR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이므로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 regression model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가 양수일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때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1(positive),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음수일 때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0(negative)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라고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예측한다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3"/>
                <a:stretch>
                  <a:fillRect l="-685" t="-783" b="-28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678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4.6.2 Training and Cost Function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Logistic model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훈련 목적은 양성 샘플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(y=1)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대해서는 높은 확률을 추정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음성 샘플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(y=0)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대해서는 낮은 확률을 추정하는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파라미터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벡터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찾는 것이다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하나의 샘플에 대한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function:            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func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1" lang="en-US" altLang="ko-KR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1" lang="en-US" altLang="ko-KR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  <m:r>
                              <a:rPr kumimoji="1" lang="ko-KR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일</m:t>
                            </m:r>
                            <m:r>
                              <a:rPr kumimoji="1" lang="ko-KR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1" lang="ko-KR" alt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때</m:t>
                            </m:r>
                          </m:e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kumimoji="1" lang="en-US" altLang="ko-KR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  <m:r>
                              <a:rPr kumimoji="1" lang="ko-KR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일</m:t>
                            </m:r>
                            <m:r>
                              <a:rPr kumimoji="1" lang="ko-KR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1" lang="ko-KR" alt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때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의해 양성 샘플을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가까운 값으로 추정하면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가 매우 커지고 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음성 샘플을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가까운 값으로 추정해도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가 매우 커짐을 확인할 수 있다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2"/>
                <a:stretch>
                  <a:fillRect l="-685" t="-783" b="-9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202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4.6.2 Training and Cost Function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전체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set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대한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아래와 같다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kumimoji="1" lang="en-US" altLang="ko-KR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)=−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⁡(1−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*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위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최솟값을 계산하는 해는 없다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다만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convex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이므로 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descent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이용하면 전역 최솟값을 찾을 수 있다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2"/>
                <a:stretch>
                  <a:fillRect l="-685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4.6.3 Decision Boundaries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설명을 위해 오른쪽 그림과 같은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붓꽃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사용한다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Data set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품종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(Iris-</a:t>
            </a:r>
            <a:r>
              <a:rPr kumimoji="1"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Iris-Versicolor, Iris-Virginica)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속하는 붓꽃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꽃잎과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꽃받침의 너비와 길이를 포함한다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EDF701-14C1-9045-916F-DB7C657D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75" y="2115328"/>
            <a:ext cx="6676724" cy="37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57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4.6.3 Decision Boundaries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오른쪽 그래프는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이용해서 꽃잎의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너비가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0~3cm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꽃에 대해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추정 확률을 계산한 결과이다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Iris-</a:t>
            </a:r>
            <a:r>
              <a:rPr kumimoji="1"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Verginica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삼각형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꽃잎 너비는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1.4~2.5cm,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다른 붓꽃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사각형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0.1~1.8cm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분포한다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꽃잎 너비가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2cm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이상인 꽃은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분류기가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Iris-</a:t>
            </a:r>
            <a:r>
              <a:rPr kumimoji="1"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Verginica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높은 확률을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1cm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이하면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Iris-</a:t>
            </a:r>
            <a:r>
              <a:rPr kumimoji="1"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Verginica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아님에 높은 확률을 부여한다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283A40-6F97-4D41-8102-0A9E97AF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53" b="8017"/>
          <a:stretch/>
        </p:blipFill>
        <p:spPr>
          <a:xfrm>
            <a:off x="6805060" y="2301365"/>
            <a:ext cx="4571543" cy="1990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69530F-38D0-3A4E-953B-22ED3AA1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69" y="4434840"/>
            <a:ext cx="5528578" cy="20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18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4.6.3 Decision Boundaries</a:t>
            </a:r>
          </a:p>
          <a:p>
            <a:endParaRPr kumimoji="1"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오른쪽 그래프는 같은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대상으로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꽃잎 너비와 길이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두 개의 특성으로 보여준다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점선은 모델이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확률을 추정하는 지점으로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이 모델의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decision boundary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28A3D4-2C1F-5441-8B3C-DC39AF5B1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98" y="2891555"/>
            <a:ext cx="5582195" cy="23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50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4.6.4 </a:t>
                </a:r>
                <a:r>
                  <a:rPr kumimoji="1" lang="en-US" altLang="ko-KR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 regression model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여러 개의 이진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분류기를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훈련시켜 연결하지 않고 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직접 다중 클래스를 지원하도록 일반화 될 수 있다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이를 </a:t>
                </a:r>
                <a:r>
                  <a:rPr kumimoji="1" lang="en-US" altLang="ko-K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regression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또는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Multinomial Logistic Regression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이라고 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Sample x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가 주어지면 </a:t>
                </a:r>
                <a:r>
                  <a:rPr kumimoji="1" lang="en-US" altLang="ko-K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regression model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 각 클래스에 대한 점수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계산하고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그 점수에 </a:t>
                </a:r>
                <a:r>
                  <a:rPr kumimoji="1" lang="en-US" altLang="ko-K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적용하여 각 클래스의 확률을 추정하는 것이다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				• </a:t>
                </a:r>
                <a:r>
                  <a:rPr kumimoji="1" lang="en-US" altLang="ko-KR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K: </a:t>
                </a:r>
                <a:r>
                  <a:rPr kumimoji="1" lang="ko-KR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클래스의 수</a:t>
                </a:r>
                <a:endParaRPr kumimoji="1" lang="en-US" altLang="ko-KR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b="0" dirty="0"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20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ko-K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0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		•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ko-KR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ko-KR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R" sz="15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sz="15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kumimoji="1" lang="en-US" altLang="ko-KR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kumimoji="1" lang="ko-KR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대한 각 클래스의 점수를 담고있는 벡터</a:t>
                </a:r>
                <a:endParaRPr kumimoji="1" lang="en-US" altLang="ko-KR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				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</a:t>
                </a:r>
                <a:r>
                  <a:rPr kumimoji="1"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kumimoji="1" lang="en-US" altLang="ko-KR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16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ko-KR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ko-KR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kumimoji="1" lang="ko-KR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대한 각 클래스의 점수가 주어졌을 때</a:t>
                </a:r>
                <a:r>
                  <a:rPr kumimoji="1" lang="en-US" altLang="ko-KR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ko-KR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 샘플이</a:t>
                </a:r>
                <a:endParaRPr kumimoji="1" lang="en-US" altLang="ko-KR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ko-KR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						   </a:t>
                </a:r>
                <a:r>
                  <a:rPr kumimoji="1" lang="ko-KR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클래스</a:t>
                </a:r>
                <a:r>
                  <a:rPr kumimoji="1" lang="en-US" altLang="ko-KR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</a:t>
                </a:r>
                <a:r>
                  <a:rPr kumimoji="1" lang="ko-KR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속할 추정 확률</a:t>
                </a:r>
                <a:endParaRPr kumimoji="1" lang="en-US" altLang="ko-KR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2"/>
                <a:stretch>
                  <a:fillRect l="-685" t="-15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29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4.6.4 </a:t>
                </a:r>
                <a:r>
                  <a:rPr kumimoji="1" lang="en-US" altLang="ko-KR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분류기와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마찬가지로 </a:t>
                </a:r>
                <a:r>
                  <a:rPr kumimoji="1" lang="en-US" altLang="ko-K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분류기는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추정 확률이 가장 높은 클래스를 선택한다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모델의 훈련 방법은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타깃 클래스에 대해서는 높은 확률을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다른 클래스에 대해서는 낮은 확률을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추정하도록 만드는 것이다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아래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 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최소화 하는 것은 타깃 클래스에 대해 낮은 확률을 예측하는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모델을 억제하므로 이 목적에 부합한다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Cross entropy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는 추정된 클래스의 확률이 타깃 클래스에 얼마나 잘 맞는지 측정하는 용도로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종종 사용된다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l-GR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: Cross entropy cost function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2"/>
                <a:stretch>
                  <a:fillRect l="-685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66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4.6.4 </a:t>
                </a:r>
                <a:r>
                  <a:rPr kumimoji="1" lang="en-US" altLang="ko-KR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클래스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대한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entropy gradient vector:</a:t>
                </a:r>
              </a:p>
              <a:p>
                <a:pPr marL="0" indent="0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l-GR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d>
                      <m:d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  <m:sSup>
                      <m:sSup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 algn="ctr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각 클래스에 대한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vector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계산할 수 있으므로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최소화 하기 위한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파라미터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행렬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찾기 위해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descent(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또는 다른 최적화 알고리즘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사용할 수 있다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5" y="2011680"/>
                <a:ext cx="11108012" cy="4846320"/>
              </a:xfrm>
              <a:blipFill>
                <a:blip r:embed="rId2"/>
                <a:stretch>
                  <a:fillRect l="-685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0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 Equation</a:t>
                </a: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Cost function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최소화 하는 </a:t>
                </a:r>
                <a14:m>
                  <m:oMath xmlns:m="http://schemas.openxmlformats.org/officeDocument/2006/math">
                    <m:r>
                      <a:rPr kumimoji="1"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구하는 해석적인 방법 </a:t>
                </a:r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kumimoji="1" lang="en-US" altLang="ko-K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kumimoji="1" lang="en-US" altLang="ko-KR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kumimoji="1"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kumimoji="1"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kumimoji="1"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kumimoji="1" lang="en-US" altLang="ko-KR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cost function</a:t>
                </a:r>
                <a:r>
                  <a:rPr kumimoji="1"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최소화시키는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 벡터</a:t>
                </a:r>
                <a:endParaRPr kumimoji="1"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400" dirty="0"/>
                  <a:t>  </a:t>
                </a:r>
                <a:r>
                  <a:rPr kumimoji="1" lang="ko-KR" altLang="en-US" sz="2400" dirty="0"/>
                  <a:t>* </a:t>
                </a:r>
                <a14:m>
                  <m:oMath xmlns:m="http://schemas.openxmlformats.org/officeDocument/2006/math">
                    <m:r>
                      <a:rPr kumimoji="1"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kumimoji="1"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1" lang="en-US" altLang="ko-KR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en-US" altLang="ko-KR" sz="2400" b="1" dirty="0"/>
                  <a:t>   </a:t>
                </a:r>
              </a:p>
              <a:p>
                <a:pPr marL="0" indent="0">
                  <a:buNone/>
                </a:pPr>
                <a:r>
                  <a:rPr kumimoji="1" lang="en-US" altLang="ko-KR" sz="2400" b="1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kumimoji="1" lang="en-US" altLang="ko-KR" sz="24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40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kumimoji="1" lang="en-US" altLang="ko-K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kumimoji="1" lang="en-US" altLang="ko-KR" sz="24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4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kumimoji="1" lang="en-US" altLang="ko-KR" sz="2400" b="1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kumimoji="1" lang="en-US" altLang="ko-KR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kumimoji="1" lang="en-US" altLang="ko-KR" sz="2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4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ko-KR" sz="2400" b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kumimoji="1" lang="en-US" altLang="ko-KR" sz="2400" b="1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kumimoji="1" lang="en-US" altLang="ko-KR" sz="2400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kumimoji="1" lang="en-US" altLang="ko-KR" sz="2400" b="1" dirty="0"/>
              </a:p>
              <a:p>
                <a:endParaRPr kumimoji="1"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  <a:blipFill>
                <a:blip r:embed="rId2"/>
                <a:stretch>
                  <a:fillRect l="-739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Linear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594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35F9EF-0FB0-3C4A-BEED-B43ADE63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34" y="2661743"/>
            <a:ext cx="5288438" cy="11150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C45356-6288-C84F-82D6-14734516E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11" y="4026340"/>
            <a:ext cx="6187573" cy="24626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21CA9D-705B-1F41-ABDF-AC3A7A7B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34" y="3747900"/>
            <a:ext cx="3060616" cy="33321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5" y="2011680"/>
            <a:ext cx="11108012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4.6.4 </a:t>
            </a:r>
            <a:r>
              <a:rPr kumimoji="1"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꽃잎의 길이가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5cm,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너비가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붓꽃을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이용하여 분류하면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94.2%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확률로 클래스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2(Iris-Virginica)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라고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또는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5.8%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확률로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Iris-Versicolor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라고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분류한다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오른쪽 그림은 모델의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boundary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구분해주는 그래프이다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Logistic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58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6" y="2011680"/>
            <a:ext cx="10303233" cy="4846320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Equation</a:t>
            </a:r>
          </a:p>
          <a:p>
            <a:endParaRPr kumimoji="1"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Linear Regression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B2CFF9-B1CB-9C4F-9E25-3B5F0783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75" y="2030930"/>
            <a:ext cx="5842000" cy="4381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FD8C1E-4B79-934C-BD36-435A312FB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75"/>
          <a:stretch/>
        </p:blipFill>
        <p:spPr>
          <a:xfrm>
            <a:off x="1208973" y="2560319"/>
            <a:ext cx="4740497" cy="254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FA2BAC-D29A-AB44-9066-626CC5E3383B}"/>
                  </a:ext>
                </a:extLst>
              </p:cNvPr>
              <p:cNvSpPr txBox="1"/>
              <p:nvPr/>
            </p:nvSpPr>
            <p:spPr>
              <a:xfrm>
                <a:off x="1693588" y="5293895"/>
                <a:ext cx="38794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theta_best: [4.1325, 2.8893]</a:t>
                </a:r>
              </a:p>
              <a:p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=4.1325+2.8893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FA2BAC-D29A-AB44-9066-626CC5E33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588" y="5293895"/>
                <a:ext cx="3879439" cy="923330"/>
              </a:xfrm>
              <a:prstGeom prst="rect">
                <a:avLst/>
              </a:prstGeom>
              <a:blipFill>
                <a:blip r:embed="rId4"/>
                <a:stretch>
                  <a:fillRect l="-977" t="-2703"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4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ADD3FF-DA5A-E842-986D-B97793E45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21" y="1879600"/>
            <a:ext cx="5543479" cy="4218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descent (</a:t>
                </a:r>
                <a:r>
                  <a:rPr kumimoji="1" lang="ko-KR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경사하강법</a:t>
                </a: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파라미터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벡터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대해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gradient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계산하고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gradient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가 감소하는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방향으로 반복적으로 </a:t>
                </a:r>
                <a14:m>
                  <m:oMath xmlns:m="http://schemas.openxmlformats.org/officeDocument/2006/math">
                    <m:r>
                      <a:rPr kumimoji="1" lang="en-US" altLang="ko-KR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ko-KR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수정하는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방법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경사하강법에서 중요한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파라미터는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learning rate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로 값이 작으면 계산 시간이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오래 걸리고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반대로 너무 크게 되더라도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최적값에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도달하는데 문제가 생긴다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  <a:blipFill>
                <a:blip r:embed="rId3"/>
                <a:stretch>
                  <a:fillRect l="-739" t="-10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12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A05EB-81A0-3D43-BC5E-0968B5F4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16" y="2011680"/>
            <a:ext cx="10303233" cy="4846320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경사하강법의 문제점</a:t>
            </a:r>
            <a:endParaRPr kumimoji="1"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시작값이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무작위로 결정되기에 경우에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따라 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도달할 수 있다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2) Cost function 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곡선에 평평한부분이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존재하면 시간이 오래 걸리고 반복 횟수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내에 </a:t>
            </a:r>
            <a:r>
              <a:rPr kumimoji="1" lang="ko-KR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최적값에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도달하지 못하는 경우가 </a:t>
            </a:r>
            <a:endParaRPr kumimoji="1"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발생한다</a:t>
            </a:r>
            <a:r>
              <a:rPr kumimoji="1"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kumimoji="1"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CFE92-3E46-B244-BA1A-603DFE0C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095" y="1863234"/>
            <a:ext cx="4258110" cy="3744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95F2D3-D598-F544-9DCF-6787A4CA5C4F}"/>
              </a:ext>
            </a:extLst>
          </p:cNvPr>
          <p:cNvSpPr txBox="1"/>
          <p:nvPr/>
        </p:nvSpPr>
        <p:spPr>
          <a:xfrm>
            <a:off x="1299409" y="5909913"/>
            <a:ext cx="97788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하지만 </a:t>
            </a:r>
            <a:r>
              <a:rPr kumimoji="1"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kumimoji="1"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위한 </a:t>
            </a:r>
            <a:r>
              <a:rPr kumimoji="1"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function(MSE)</a:t>
            </a:r>
            <a:r>
              <a:rPr kumimoji="1"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kumimoji="1"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convex function</a:t>
            </a:r>
            <a:r>
              <a:rPr kumimoji="1"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이기 때문에 </a:t>
            </a:r>
            <a:endParaRPr kumimoji="1"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하나의 전역 최솟값을 갖고</a:t>
            </a:r>
            <a:r>
              <a:rPr kumimoji="1"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연속된 함수이기 때문에 기울기가 갑자기 변하지도 않기에</a:t>
            </a:r>
            <a:endParaRPr kumimoji="1"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경사하강법이 전역 최솟값에 가깝게 접근할 수 있다</a:t>
            </a:r>
            <a:r>
              <a:rPr kumimoji="1"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4.2.1 Batch gradient descent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Gradient descent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적용하려면 각 모델 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파라미터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에 대해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gradient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아래와 같은 식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(partial derivative)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으로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반복적으로 계산해야 한다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kumimoji="1" lang="en-US" altLang="ko-KR" sz="2400">
                          <a:latin typeface="Cambria Math" panose="02040503050406030204" pitchFamily="18" charset="0"/>
                        </a:rPr>
                        <m:t>MSE</m:t>
                      </m:r>
                      <m:d>
                        <m:d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kumimoji="1" lang="en-US" altLang="ko-KR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4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kumimoji="1"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kumimoji="1"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ko-KR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1" lang="en-US" altLang="ko-KR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ko-K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sSubSup>
                            <m:sSubSup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  <a:blipFill>
                <a:blip r:embed="rId2"/>
                <a:stretch>
                  <a:fillRect l="-739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4.2.1 Batch gradient descent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 Batch gradient descent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는 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partial derivative</a:t>
                </a:r>
                <a:r>
                  <a:rPr kumimoji="1" lang="ko-KR" alt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각각 계산하는 대신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아래 식을 사용하여 </a:t>
                </a:r>
                <a:endPara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ko-K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한꺼번에 계산한다</a:t>
                </a:r>
                <a:r>
                  <a:rPr kumimoji="1"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kumimoji="1"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E2A05EB-81A0-3D43-BC5E-0968B5F44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816" y="2011680"/>
                <a:ext cx="10303233" cy="4846320"/>
              </a:xfrm>
              <a:blipFill>
                <a:blip r:embed="rId2"/>
                <a:stretch>
                  <a:fillRect l="-739" t="-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CC80AF-706A-EF4D-BA4F-822339AC099E}"/>
              </a:ext>
            </a:extLst>
          </p:cNvPr>
          <p:cNvSpPr txBox="1"/>
          <p:nvPr/>
        </p:nvSpPr>
        <p:spPr>
          <a:xfrm>
            <a:off x="1693588" y="664143"/>
            <a:ext cx="968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Gradient Descent</a:t>
            </a:r>
            <a:endParaRPr kumimoji="1"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824FB5-1EB1-4041-A412-C569D12A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77" y="3641021"/>
            <a:ext cx="5964604" cy="20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09527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사용자 지정 6">
      <a:dk1>
        <a:srgbClr val="000000"/>
      </a:dk1>
      <a:lt1>
        <a:srgbClr val="FFFFFF"/>
      </a:lt1>
      <a:dk2>
        <a:srgbClr val="D7CA9A"/>
      </a:dk2>
      <a:lt2>
        <a:srgbClr val="FEFFF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{A110D037-2B30-E84E-B22A-3286FD70F299}tf10001069</Template>
  <TotalTime>2316</TotalTime>
  <Words>2073</Words>
  <Application>Microsoft Macintosh PowerPoint</Application>
  <PresentationFormat>와이드스크린</PresentationFormat>
  <Paragraphs>352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맑은 고딕</vt:lpstr>
      <vt:lpstr>HY중고딕</vt:lpstr>
      <vt:lpstr>Arial</vt:lpstr>
      <vt:lpstr>Cambria Math</vt:lpstr>
      <vt:lpstr>Century Gothic</vt:lpstr>
      <vt:lpstr>Times New Roman</vt:lpstr>
      <vt:lpstr>Wingdings 3</vt:lpstr>
      <vt:lpstr>줄기</vt:lpstr>
      <vt:lpstr>Ch 4. Model training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4. Model training</dc:title>
  <dc:creator>정지호</dc:creator>
  <cp:lastModifiedBy>정지호</cp:lastModifiedBy>
  <cp:revision>19</cp:revision>
  <dcterms:created xsi:type="dcterms:W3CDTF">2018-10-13T08:29:27Z</dcterms:created>
  <dcterms:modified xsi:type="dcterms:W3CDTF">2018-10-15T16:24:37Z</dcterms:modified>
</cp:coreProperties>
</file>